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8" r:id="rId6"/>
    <p:sldId id="290" r:id="rId7"/>
    <p:sldId id="321" r:id="rId8"/>
    <p:sldId id="322" r:id="rId9"/>
    <p:sldId id="344" r:id="rId10"/>
    <p:sldId id="320" r:id="rId11"/>
    <p:sldId id="323" r:id="rId12"/>
    <p:sldId id="328" r:id="rId13"/>
    <p:sldId id="329" r:id="rId14"/>
    <p:sldId id="330" r:id="rId15"/>
    <p:sldId id="325" r:id="rId16"/>
    <p:sldId id="332" r:id="rId17"/>
    <p:sldId id="333" r:id="rId18"/>
    <p:sldId id="334" r:id="rId19"/>
    <p:sldId id="335" r:id="rId20"/>
    <p:sldId id="326" r:id="rId21"/>
    <p:sldId id="339" r:id="rId22"/>
    <p:sldId id="340" r:id="rId23"/>
    <p:sldId id="342" r:id="rId24"/>
    <p:sldId id="324" r:id="rId25"/>
    <p:sldId id="337" r:id="rId26"/>
    <p:sldId id="34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187" autoAdjust="0"/>
    <p:restoredTop sz="96597" autoAdjust="0"/>
  </p:normalViewPr>
  <p:slideViewPr>
    <p:cSldViewPr>
      <p:cViewPr varScale="1">
        <p:scale>
          <a:sx n="114" d="100"/>
          <a:sy n="114" d="100"/>
        </p:scale>
        <p:origin x="23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64274-35C4-49B5-B6C2-2CFDAF98711E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BA607-4186-4566-AC32-E131D32BF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4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E117D-719C-4759-A43D-2C0DAFDB7346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ED099-7F68-4E5C-89C5-836E9E54E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3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98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07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0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1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2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9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07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5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11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29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23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7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4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54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9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9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uxonelogo groot-0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pic>
        <p:nvPicPr>
          <p:cNvPr id="7" name="Picture 6" descr="duxone slide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4096" y="2130425"/>
            <a:ext cx="7772400" cy="938535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1864" y="2996952"/>
            <a:ext cx="6400800" cy="864096"/>
          </a:xfrm>
        </p:spPr>
        <p:txBody>
          <a:bodyPr anchor="t">
            <a:normAutofit/>
          </a:bodyPr>
          <a:lstStyle>
            <a:lvl1pPr marL="0" indent="0" algn="l">
              <a:buNone/>
              <a:defRPr sz="6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7504" y="6479758"/>
            <a:ext cx="2959465" cy="2616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l-B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AXALTA COATING SYSTEMS BRAND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1824" y="1700808"/>
            <a:ext cx="7772400" cy="938535"/>
          </a:xfrm>
        </p:spPr>
        <p:txBody>
          <a:bodyPr anchor="t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9592" y="2564904"/>
            <a:ext cx="6400800" cy="864096"/>
          </a:xfrm>
        </p:spPr>
        <p:txBody>
          <a:bodyPr anchor="t">
            <a:normAutofit/>
          </a:bodyPr>
          <a:lstStyle>
            <a:lvl1pPr marL="0" indent="0" algn="l">
              <a:buNone/>
              <a:defRPr sz="6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7504" y="6510536"/>
            <a:ext cx="2448106" cy="2308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l-B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AXALTA COATING SYSTEMS BRAND</a:t>
            </a:r>
            <a:endParaRPr 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2096" y="6376243"/>
            <a:ext cx="37038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DF139E-DAB5-4EBA-B9FC-829AB99C3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9952" y="6376243"/>
            <a:ext cx="44077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FOOTER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uxonelogo klein-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duxone slide3-0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274638"/>
            <a:ext cx="720080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200800" cy="3921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DF139E-DAB5-4EBA-B9FC-829AB99C33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0655" y="1484784"/>
            <a:ext cx="7191970" cy="503510"/>
          </a:xfrm>
        </p:spPr>
        <p:txBody>
          <a:bodyPr>
            <a:normAutofit/>
          </a:bodyPr>
          <a:lstStyle>
            <a:lvl1pPr>
              <a:buFontTx/>
              <a:buNone/>
              <a:defRPr sz="2000" i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4" y="6510536"/>
            <a:ext cx="2448106" cy="2308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l-B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AXALTA COATING SYSTEMS BRAND</a:t>
            </a:r>
            <a:endParaRPr 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9952" y="6376243"/>
            <a:ext cx="4407768" cy="365125"/>
          </a:xfrm>
        </p:spPr>
        <p:txBody>
          <a:bodyPr/>
          <a:lstStyle/>
          <a:p>
            <a:r>
              <a:rPr lang="nl-BE" dirty="0"/>
              <a:t>FOOTER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Bullet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7600" y="6376243"/>
            <a:ext cx="440776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dirty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2096" y="6376243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900" b="1" kern="120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49DF139E-DAB5-4EBA-B9FC-829AB99C33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742950" algn="l" defTabSz="914400" rtl="0" eaLnBrk="1" latinLnBrk="0" hangingPunct="1">
        <a:spcBef>
          <a:spcPct val="20000"/>
        </a:spcBef>
        <a:buFontTx/>
        <a:buNone/>
        <a:defRPr sz="1600" b="1" i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268288" indent="-904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700808"/>
            <a:ext cx="9144000" cy="938535"/>
          </a:xfrm>
        </p:spPr>
        <p:txBody>
          <a:bodyPr/>
          <a:lstStyle/>
          <a:p>
            <a:pPr algn="ctr"/>
            <a:r>
              <a:rPr lang="ru-RU" sz="4800"/>
              <a:t>КОНЦЕПЦИЯ </a:t>
            </a:r>
            <a:br>
              <a:rPr lang="ru-RU" sz="4800"/>
            </a:br>
            <a:r>
              <a:rPr lang="nl-BE" sz="4800"/>
              <a:t>COVERAGE </a:t>
            </a:r>
            <a:r>
              <a:rPr lang="nl-BE" sz="4800" dirty="0"/>
              <a:t>BOOSTER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75656" y="3573016"/>
            <a:ext cx="6233100" cy="1889448"/>
            <a:chOff x="1475656" y="3356992"/>
            <a:chExt cx="6233100" cy="18894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308" y="3356992"/>
              <a:ext cx="1889448" cy="18894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3356992"/>
              <a:ext cx="1889448" cy="18894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482" y="3356992"/>
              <a:ext cx="1889448" cy="1889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6"/>
          <p:cNvSpPr>
            <a:spLocks noGrp="1"/>
          </p:cNvSpPr>
          <p:nvPr>
            <p:ph idx="1"/>
          </p:nvPr>
        </p:nvSpPr>
        <p:spPr>
          <a:xfrm>
            <a:off x="792088" y="2204864"/>
            <a:ext cx="8532440" cy="4536504"/>
          </a:xfrm>
        </p:spPr>
        <p:txBody>
          <a:bodyPr>
            <a:normAutofit/>
          </a:bodyPr>
          <a:lstStyle/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en-GB" sz="1600" dirty="0"/>
          </a:p>
          <a:p>
            <a:pPr lvl="2">
              <a:tabLst>
                <a:tab pos="2238375" algn="l"/>
              </a:tabLst>
            </a:pPr>
            <a:r>
              <a:rPr lang="en-GB" sz="1600" dirty="0"/>
              <a:t> </a:t>
            </a:r>
            <a:r>
              <a:rPr lang="ru-RU" sz="1600" dirty="0"/>
              <a:t>После нанесения первого слоя</a:t>
            </a:r>
            <a:r>
              <a:rPr lang="en-GB" sz="1600" dirty="0"/>
              <a:t>: </a:t>
            </a:r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Подложка рекомендуемого цвета</a:t>
            </a:r>
            <a:r>
              <a:rPr lang="en-GB" sz="1600" dirty="0"/>
              <a:t> - </a:t>
            </a:r>
            <a:r>
              <a:rPr lang="ru-RU" sz="1600" dirty="0"/>
              <a:t>нужная </a:t>
            </a:r>
            <a:r>
              <a:rPr lang="ru-RU" sz="1600" dirty="0" err="1"/>
              <a:t>укрывистость</a:t>
            </a:r>
            <a:r>
              <a:rPr lang="ru-RU" sz="1600" dirty="0"/>
              <a:t> почти достигнута</a:t>
            </a:r>
            <a:endParaRPr lang="en-GB" sz="1600" dirty="0"/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Другие подложки все еще просвечиваются</a:t>
            </a:r>
            <a:endParaRPr lang="en-GB" sz="1600" dirty="0"/>
          </a:p>
          <a:p>
            <a:pPr lvl="2">
              <a:tabLst>
                <a:tab pos="2238375" algn="l"/>
              </a:tabLst>
            </a:pPr>
            <a:endParaRPr lang="en-GB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7" y="1557023"/>
            <a:ext cx="6075187" cy="34247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11560" y="-300880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Пример</a:t>
            </a:r>
            <a:r>
              <a:rPr lang="nl-BE" sz="2000" i="1" dirty="0">
                <a:solidFill>
                  <a:schemeClr val="accent1"/>
                </a:solidFill>
              </a:rPr>
              <a:t> 1: </a:t>
            </a:r>
            <a:r>
              <a:rPr lang="ru-RU" sz="2000" i="1" dirty="0">
                <a:solidFill>
                  <a:schemeClr val="accent1"/>
                </a:solidFill>
              </a:rPr>
              <a:t>Базовое покрытие</a:t>
            </a:r>
            <a:r>
              <a:rPr lang="nl-BE" sz="2000" i="1" dirty="0">
                <a:solidFill>
                  <a:schemeClr val="accent1"/>
                </a:solidFill>
              </a:rPr>
              <a:t>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 Toyota KA4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6"/>
          <p:cNvSpPr>
            <a:spLocks noGrp="1"/>
          </p:cNvSpPr>
          <p:nvPr>
            <p:ph idx="1"/>
          </p:nvPr>
        </p:nvSpPr>
        <p:spPr>
          <a:xfrm>
            <a:off x="792088" y="2204864"/>
            <a:ext cx="8532440" cy="4536504"/>
          </a:xfrm>
        </p:spPr>
        <p:txBody>
          <a:bodyPr>
            <a:normAutofit/>
          </a:bodyPr>
          <a:lstStyle/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marL="177800" lvl="2" indent="0">
              <a:buNone/>
              <a:tabLst>
                <a:tab pos="2238375" algn="l"/>
              </a:tabLst>
            </a:pPr>
            <a:endParaRPr lang="en-GB" sz="1600" dirty="0"/>
          </a:p>
          <a:p>
            <a:pPr lvl="2">
              <a:tabLst>
                <a:tab pos="2238375" algn="l"/>
              </a:tabLst>
            </a:pPr>
            <a:r>
              <a:rPr lang="en-GB" sz="1600" dirty="0"/>
              <a:t> </a:t>
            </a:r>
            <a:r>
              <a:rPr lang="ru-RU" sz="1600" dirty="0"/>
              <a:t>После нанесения второго слоя</a:t>
            </a:r>
            <a:r>
              <a:rPr lang="en-GB" sz="1600" dirty="0"/>
              <a:t>: </a:t>
            </a:r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Подложка рекомендуемого цвета</a:t>
            </a:r>
            <a:r>
              <a:rPr lang="en-GB" sz="1600" dirty="0"/>
              <a:t>: </a:t>
            </a:r>
            <a:r>
              <a:rPr lang="ru-RU" sz="1600" dirty="0"/>
              <a:t>полностью укрыта</a:t>
            </a: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ru-RU" sz="1600" dirty="0">
                <a:sym typeface="Wingdings" panose="05000000000000000000" pitchFamily="2" charset="2"/>
              </a:rPr>
              <a:t>можно наносить лак</a:t>
            </a:r>
            <a:endParaRPr lang="en-GB" sz="1600" dirty="0"/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Другие подложки все еще видны </a:t>
            </a: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ru-RU" sz="1600" dirty="0">
                <a:sym typeface="Wingdings" panose="05000000000000000000" pitchFamily="2" charset="2"/>
              </a:rPr>
              <a:t>требуется нанесение как минимум еще одного слоя</a:t>
            </a:r>
            <a:endParaRPr lang="en-GB" sz="1600" dirty="0">
              <a:sym typeface="Wingdings" panose="05000000000000000000" pitchFamily="2" charset="2"/>
            </a:endParaRPr>
          </a:p>
          <a:p>
            <a:pPr marL="542925" lvl="3" indent="0">
              <a:tabLst>
                <a:tab pos="1430338" algn="l"/>
              </a:tabLst>
            </a:pP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ru-RU" sz="1600" dirty="0">
                <a:sym typeface="Wingdings" panose="05000000000000000000" pitchFamily="2" charset="2"/>
              </a:rPr>
              <a:t>Вывод</a:t>
            </a:r>
            <a:r>
              <a:rPr lang="en-GB" sz="1600" dirty="0"/>
              <a:t>: </a:t>
            </a:r>
            <a:r>
              <a:rPr lang="ru-RU" sz="1600" dirty="0"/>
              <a:t>правильно подобранный цвет подложки обеспечивает экономию</a:t>
            </a:r>
            <a:r>
              <a:rPr lang="en-US" sz="1600" dirty="0"/>
              <a:t> </a:t>
            </a:r>
            <a:r>
              <a:rPr lang="ru-RU" sz="1600" dirty="0"/>
              <a:t>времени и лакокрасочных материалов. </a:t>
            </a:r>
            <a:endParaRPr lang="en-GB" sz="1600" dirty="0"/>
          </a:p>
          <a:p>
            <a:pPr lvl="2">
              <a:tabLst>
                <a:tab pos="2238375" algn="l"/>
              </a:tabLst>
            </a:pPr>
            <a:endParaRPr lang="en-GB" sz="1600" dirty="0"/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endParaRPr lang="en-GB" sz="1600" dirty="0"/>
          </a:p>
          <a:p>
            <a:pPr lvl="2">
              <a:tabLst>
                <a:tab pos="2238375" algn="l"/>
              </a:tabLst>
            </a:pP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05" y="1260932"/>
            <a:ext cx="5463099" cy="31004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20655" y="-454322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723050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Пример</a:t>
            </a:r>
            <a:r>
              <a:rPr lang="nl-BE" sz="2000" i="1" dirty="0">
                <a:solidFill>
                  <a:schemeClr val="accent1"/>
                </a:solidFill>
              </a:rPr>
              <a:t> 1: </a:t>
            </a:r>
            <a:r>
              <a:rPr lang="ru-RU" sz="2000" i="1" dirty="0">
                <a:solidFill>
                  <a:schemeClr val="accent1"/>
                </a:solidFill>
              </a:rPr>
              <a:t>Базовое покрытие</a:t>
            </a:r>
            <a:r>
              <a:rPr lang="nl-BE" sz="2000" i="1" dirty="0">
                <a:solidFill>
                  <a:schemeClr val="accent1"/>
                </a:solidFill>
              </a:rPr>
              <a:t>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 Toyota KA4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938535"/>
          </a:xfrm>
        </p:spPr>
        <p:txBody>
          <a:bodyPr/>
          <a:lstStyle/>
          <a:p>
            <a:pPr algn="ctr"/>
            <a:r>
              <a:rPr lang="ru-RU" sz="5000" dirty="0"/>
              <a:t>Пример</a:t>
            </a:r>
            <a:r>
              <a:rPr lang="nl-BE" sz="5000" dirty="0"/>
              <a:t> 2</a:t>
            </a:r>
            <a:br>
              <a:rPr lang="nl-BE" sz="5000" dirty="0"/>
            </a:br>
            <a:r>
              <a:rPr lang="ru-RU" sz="5000" dirty="0"/>
              <a:t>Базовое покрытие</a:t>
            </a:r>
            <a:endParaRPr lang="en-US" sz="5000" dirty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1960" y="6376243"/>
            <a:ext cx="4407768" cy="365125"/>
          </a:xfrm>
        </p:spPr>
        <p:txBody>
          <a:bodyPr/>
          <a:lstStyle/>
          <a:p>
            <a:r>
              <a:rPr lang="nl-BE" dirty="0"/>
              <a:t>WWW.DUXONE.COM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7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3" y="2137304"/>
            <a:ext cx="7618673" cy="36679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611560" y="-300880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Пример</a:t>
            </a:r>
            <a:r>
              <a:rPr lang="nl-BE" sz="2000" i="1" dirty="0">
                <a:solidFill>
                  <a:schemeClr val="accent1"/>
                </a:solidFill>
              </a:rPr>
              <a:t> 2: </a:t>
            </a:r>
            <a:r>
              <a:rPr lang="ru-RU" sz="2000" i="1" dirty="0">
                <a:solidFill>
                  <a:schemeClr val="accent1"/>
                </a:solidFill>
              </a:rPr>
              <a:t>Базовое покрытие</a:t>
            </a:r>
            <a:r>
              <a:rPr lang="nl-BE" sz="2000" i="1" dirty="0">
                <a:solidFill>
                  <a:schemeClr val="accent1"/>
                </a:solidFill>
              </a:rPr>
              <a:t>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 Candy Apple Red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792088" y="1484784"/>
            <a:ext cx="8532440" cy="4536504"/>
          </a:xfrm>
        </p:spPr>
        <p:txBody>
          <a:bodyPr>
            <a:normAutofit/>
          </a:bodyPr>
          <a:lstStyle/>
          <a:p>
            <a:pPr lvl="2">
              <a:tabLst>
                <a:tab pos="2238375" algn="l"/>
              </a:tabLst>
            </a:pPr>
            <a:r>
              <a:rPr lang="en-GB" sz="1600" dirty="0"/>
              <a:t> </a:t>
            </a:r>
            <a:r>
              <a:rPr lang="ru-RU" sz="1600" dirty="0"/>
              <a:t>В комментарии к формуле указано, какой грунт-выравниватель необходимо использовать</a:t>
            </a:r>
            <a:r>
              <a:rPr lang="en-GB" sz="1600" dirty="0"/>
              <a:t>: DX64G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76256" y="1844824"/>
            <a:ext cx="0" cy="151216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93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68222"/>
            <a:ext cx="6048672" cy="4536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11560" y="-300880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280452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Рекомендуемый цвет подложки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DX64G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824" y="476086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Тонированная подложка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DX64W + 10%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красного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30689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Неправильный цвет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DX64B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9180" y="477082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Неправильный цвет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Светло-бежевый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699792" y="3530625"/>
            <a:ext cx="0" cy="186407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20072" y="3530624"/>
            <a:ext cx="0" cy="186407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031206" y="4545410"/>
            <a:ext cx="734" cy="179734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444208" y="4584025"/>
            <a:ext cx="734" cy="179734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Пример</a:t>
            </a:r>
            <a:r>
              <a:rPr lang="nl-BE" sz="2000" i="1" dirty="0">
                <a:solidFill>
                  <a:schemeClr val="accent1"/>
                </a:solidFill>
              </a:rPr>
              <a:t> 2: </a:t>
            </a:r>
            <a:r>
              <a:rPr lang="ru-RU" sz="2000" i="1" dirty="0">
                <a:solidFill>
                  <a:schemeClr val="accent1"/>
                </a:solidFill>
              </a:rPr>
              <a:t>Базовое покрытие</a:t>
            </a:r>
            <a:r>
              <a:rPr lang="nl-BE" sz="2000" i="1" dirty="0">
                <a:solidFill>
                  <a:schemeClr val="accent1"/>
                </a:solidFill>
              </a:rPr>
              <a:t>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 Candy Apple 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1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6" y="1557023"/>
            <a:ext cx="6075187" cy="3424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Content Placeholder 6"/>
          <p:cNvSpPr>
            <a:spLocks noGrp="1"/>
          </p:cNvSpPr>
          <p:nvPr>
            <p:ph idx="1"/>
          </p:nvPr>
        </p:nvSpPr>
        <p:spPr>
          <a:xfrm>
            <a:off x="792088" y="2204864"/>
            <a:ext cx="8532440" cy="4536504"/>
          </a:xfrm>
        </p:spPr>
        <p:txBody>
          <a:bodyPr>
            <a:normAutofit/>
          </a:bodyPr>
          <a:lstStyle/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en-GB" sz="1600" dirty="0"/>
          </a:p>
          <a:p>
            <a:pPr lvl="2">
              <a:tabLst>
                <a:tab pos="2238375" algn="l"/>
              </a:tabLst>
            </a:pPr>
            <a:r>
              <a:rPr lang="en-GB" sz="1600" dirty="0"/>
              <a:t> </a:t>
            </a:r>
            <a:r>
              <a:rPr lang="ru-RU" sz="1600" dirty="0"/>
              <a:t>После нанесения первого слоя</a:t>
            </a:r>
            <a:r>
              <a:rPr lang="en-GB" sz="1600" dirty="0"/>
              <a:t>: </a:t>
            </a:r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Подложка рекомендуемого цвета</a:t>
            </a:r>
            <a:r>
              <a:rPr lang="en-GB" sz="1600" dirty="0"/>
              <a:t>: </a:t>
            </a:r>
            <a:r>
              <a:rPr lang="ru-RU" sz="1600" dirty="0"/>
              <a:t>нужная </a:t>
            </a:r>
            <a:r>
              <a:rPr lang="ru-RU" sz="1600" dirty="0" err="1"/>
              <a:t>укрывистость</a:t>
            </a:r>
            <a:r>
              <a:rPr lang="ru-RU" sz="1600" dirty="0"/>
              <a:t> почти достигнута</a:t>
            </a:r>
            <a:endParaRPr lang="en-GB" sz="1600" dirty="0"/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Другие подложки все еще просвечиваются сквозь краску</a:t>
            </a:r>
            <a:endParaRPr lang="en-GB" sz="1600" dirty="0"/>
          </a:p>
          <a:p>
            <a:pPr lvl="2">
              <a:tabLst>
                <a:tab pos="2238375" algn="l"/>
              </a:tabLst>
            </a:pPr>
            <a:endParaRPr lang="en-GB" sz="1600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11560" y="-300880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Пример</a:t>
            </a:r>
            <a:r>
              <a:rPr lang="nl-BE" sz="2000" i="1" dirty="0">
                <a:solidFill>
                  <a:schemeClr val="accent1"/>
                </a:solidFill>
              </a:rPr>
              <a:t> 2: </a:t>
            </a:r>
            <a:r>
              <a:rPr lang="ru-RU" sz="2000" i="1" dirty="0">
                <a:solidFill>
                  <a:schemeClr val="accent1"/>
                </a:solidFill>
              </a:rPr>
              <a:t>Базовое покрытие</a:t>
            </a:r>
            <a:r>
              <a:rPr lang="nl-BE" sz="2000" i="1" dirty="0">
                <a:solidFill>
                  <a:schemeClr val="accent1"/>
                </a:solidFill>
              </a:rPr>
              <a:t>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 Candy Apple 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7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7845"/>
            <a:ext cx="5644325" cy="318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Content Placeholder 6"/>
          <p:cNvSpPr>
            <a:spLocks noGrp="1"/>
          </p:cNvSpPr>
          <p:nvPr>
            <p:ph idx="1"/>
          </p:nvPr>
        </p:nvSpPr>
        <p:spPr>
          <a:xfrm>
            <a:off x="792088" y="2204864"/>
            <a:ext cx="8532440" cy="4536504"/>
          </a:xfrm>
        </p:spPr>
        <p:txBody>
          <a:bodyPr>
            <a:normAutofit/>
          </a:bodyPr>
          <a:lstStyle/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marL="177800" lvl="2" indent="0">
              <a:buNone/>
              <a:tabLst>
                <a:tab pos="2238375" algn="l"/>
              </a:tabLst>
            </a:pPr>
            <a:endParaRPr lang="en-GB" sz="1600" dirty="0"/>
          </a:p>
          <a:p>
            <a:pPr lvl="2">
              <a:tabLst>
                <a:tab pos="2238375" algn="l"/>
              </a:tabLst>
            </a:pPr>
            <a:r>
              <a:rPr lang="en-GB" sz="1600" dirty="0"/>
              <a:t> </a:t>
            </a:r>
            <a:r>
              <a:rPr lang="ru-RU" sz="1600" dirty="0"/>
              <a:t>После нанесения второго слоя</a:t>
            </a:r>
            <a:r>
              <a:rPr lang="en-GB" sz="1600" dirty="0"/>
              <a:t>: </a:t>
            </a:r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Подложка рекомендуемого цвета</a:t>
            </a:r>
            <a:r>
              <a:rPr lang="en-GB" sz="1600" dirty="0"/>
              <a:t>: </a:t>
            </a:r>
            <a:r>
              <a:rPr lang="ru-RU" sz="1600" dirty="0"/>
              <a:t>полностью укрыта</a:t>
            </a: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ru-RU" sz="1600" dirty="0"/>
              <a:t>можно наносить лак</a:t>
            </a:r>
            <a:endParaRPr lang="en-GB" sz="1600" dirty="0"/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Другие подложки все еще видны </a:t>
            </a: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ru-RU" sz="1600" dirty="0">
                <a:sym typeface="Wingdings" panose="05000000000000000000" pitchFamily="2" charset="2"/>
              </a:rPr>
              <a:t>требуется нанесение как минимум еще одного слоя</a:t>
            </a:r>
            <a:endParaRPr lang="en-GB" sz="1600" dirty="0">
              <a:sym typeface="Wingdings" panose="05000000000000000000" pitchFamily="2" charset="2"/>
            </a:endParaRPr>
          </a:p>
          <a:p>
            <a:pPr marL="542925" lvl="3" indent="0">
              <a:tabLst>
                <a:tab pos="1430338" algn="l"/>
              </a:tabLst>
            </a:pP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ru-RU" sz="1600" dirty="0">
                <a:sym typeface="Wingdings" panose="05000000000000000000" pitchFamily="2" charset="2"/>
              </a:rPr>
              <a:t>Вывод</a:t>
            </a:r>
            <a:r>
              <a:rPr lang="en-GB" sz="1600" dirty="0"/>
              <a:t>: </a:t>
            </a:r>
            <a:r>
              <a:rPr lang="ru-RU" sz="1600" dirty="0"/>
              <a:t>правильно подобранный цвет подложки обеспечивает экономию</a:t>
            </a:r>
            <a:r>
              <a:rPr lang="en-US" sz="1600" dirty="0"/>
              <a:t> </a:t>
            </a:r>
            <a:r>
              <a:rPr lang="ru-RU" sz="1600" dirty="0"/>
              <a:t>времени и лакокрасочных материалов.</a:t>
            </a:r>
            <a:endParaRPr lang="en-GB" sz="1600" dirty="0"/>
          </a:p>
          <a:p>
            <a:pPr lvl="2">
              <a:tabLst>
                <a:tab pos="2238375" algn="l"/>
              </a:tabLst>
            </a:pPr>
            <a:endParaRPr lang="en-GB" sz="1600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20655" y="-556060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5766" y="640637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Пример</a:t>
            </a:r>
            <a:r>
              <a:rPr lang="nl-BE" sz="2000" i="1" dirty="0">
                <a:solidFill>
                  <a:schemeClr val="accent1"/>
                </a:solidFill>
              </a:rPr>
              <a:t> 2: </a:t>
            </a:r>
            <a:r>
              <a:rPr lang="ru-RU" sz="2000" i="1" dirty="0">
                <a:solidFill>
                  <a:schemeClr val="accent1"/>
                </a:solidFill>
              </a:rPr>
              <a:t>Базовое покрытие</a:t>
            </a:r>
            <a:r>
              <a:rPr lang="nl-BE" sz="2000" i="1" dirty="0">
                <a:solidFill>
                  <a:schemeClr val="accent1"/>
                </a:solidFill>
              </a:rPr>
              <a:t>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 Candy Apple 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938535"/>
          </a:xfrm>
        </p:spPr>
        <p:txBody>
          <a:bodyPr/>
          <a:lstStyle/>
          <a:p>
            <a:pPr algn="ctr"/>
            <a:r>
              <a:rPr lang="ru-RU" sz="5000" dirty="0"/>
              <a:t>Пример</a:t>
            </a:r>
            <a:r>
              <a:rPr lang="nl-BE" sz="5000" dirty="0"/>
              <a:t> 3</a:t>
            </a:r>
            <a:br>
              <a:rPr lang="nl-BE" sz="5000" dirty="0"/>
            </a:br>
            <a:r>
              <a:rPr lang="nl-BE" sz="5000" dirty="0"/>
              <a:t>2K </a:t>
            </a:r>
            <a:r>
              <a:rPr lang="ru-RU" sz="5000" dirty="0"/>
              <a:t>эмаль</a:t>
            </a:r>
            <a:endParaRPr lang="en-US" sz="5000" dirty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1960" y="6376243"/>
            <a:ext cx="4407768" cy="365125"/>
          </a:xfrm>
        </p:spPr>
        <p:txBody>
          <a:bodyPr/>
          <a:lstStyle/>
          <a:p>
            <a:r>
              <a:rPr lang="nl-BE" dirty="0"/>
              <a:t>WWW.DUXONE.COM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7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611560" y="-300880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Пример</a:t>
            </a:r>
            <a:r>
              <a:rPr lang="nl-BE" sz="2000" i="1" dirty="0">
                <a:solidFill>
                  <a:schemeClr val="accent1"/>
                </a:solidFill>
              </a:rPr>
              <a:t> 3: 2K </a:t>
            </a:r>
            <a:r>
              <a:rPr lang="ru-RU" sz="2000" i="1" dirty="0">
                <a:solidFill>
                  <a:schemeClr val="accent1"/>
                </a:solidFill>
              </a:rPr>
              <a:t>покрытие</a:t>
            </a:r>
            <a:r>
              <a:rPr lang="nl-BE" sz="2000" i="1" dirty="0">
                <a:solidFill>
                  <a:schemeClr val="accent1"/>
                </a:solidFill>
              </a:rPr>
              <a:t>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 Brillant Yellow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132856"/>
            <a:ext cx="7647440" cy="35283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792088" y="1484784"/>
            <a:ext cx="8532440" cy="4536504"/>
          </a:xfrm>
        </p:spPr>
        <p:txBody>
          <a:bodyPr>
            <a:normAutofit/>
          </a:bodyPr>
          <a:lstStyle/>
          <a:p>
            <a:pPr lvl="2">
              <a:tabLst>
                <a:tab pos="2238375" algn="l"/>
              </a:tabLst>
            </a:pPr>
            <a:r>
              <a:rPr lang="en-GB" sz="1600" dirty="0"/>
              <a:t> </a:t>
            </a:r>
            <a:r>
              <a:rPr lang="ru-RU" sz="1600" dirty="0"/>
              <a:t>В комментарии к формуле указано, какой грунт-выравниватель необходимо использовать</a:t>
            </a:r>
            <a:r>
              <a:rPr lang="en-GB" sz="1600" dirty="0"/>
              <a:t>: DX64W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04248" y="1844824"/>
            <a:ext cx="0" cy="144016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3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11560" y="-300880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Пример</a:t>
            </a:r>
            <a:r>
              <a:rPr lang="nl-BE" sz="2000" i="1" dirty="0">
                <a:solidFill>
                  <a:schemeClr val="accent1"/>
                </a:solidFill>
              </a:rPr>
              <a:t> 3: 2K </a:t>
            </a:r>
            <a:r>
              <a:rPr lang="ru-RU" sz="2000" i="1" dirty="0">
                <a:solidFill>
                  <a:schemeClr val="accent1"/>
                </a:solidFill>
              </a:rPr>
              <a:t>покрытие</a:t>
            </a:r>
            <a:r>
              <a:rPr lang="nl-BE" sz="2000" i="1" dirty="0">
                <a:solidFill>
                  <a:schemeClr val="accent1"/>
                </a:solidFill>
              </a:rPr>
              <a:t>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 Brillant Yellow </a:t>
            </a:r>
            <a:endParaRPr lang="en-US" sz="2000" i="1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86" y="1568221"/>
            <a:ext cx="6787014" cy="44515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487116" y="3061372"/>
            <a:ext cx="200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Рекомендуемый цвет подложки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DX64W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5816" y="510093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Неправильный цвет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DX64G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36368" y="323812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Неправильный цвет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DX64W + 40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DX64G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84168" y="502473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Неправильный цвет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Светло-бежевый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91408" y="3699793"/>
            <a:ext cx="0" cy="18640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16488" y="3699792"/>
            <a:ext cx="0" cy="18640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23928" y="4885483"/>
            <a:ext cx="734" cy="179734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764288" y="4801768"/>
            <a:ext cx="734" cy="179734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8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938535"/>
          </a:xfrm>
        </p:spPr>
        <p:txBody>
          <a:bodyPr/>
          <a:lstStyle/>
          <a:p>
            <a:pPr algn="ctr"/>
            <a:r>
              <a:rPr lang="ru-RU" sz="5000" dirty="0"/>
              <a:t>Описание</a:t>
            </a:r>
            <a:endParaRPr lang="en-US" sz="4000" dirty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1960" y="6376243"/>
            <a:ext cx="4407768" cy="365125"/>
          </a:xfrm>
        </p:spPr>
        <p:txBody>
          <a:bodyPr/>
          <a:lstStyle/>
          <a:p>
            <a:r>
              <a:rPr lang="nl-BE" dirty="0"/>
              <a:t>WWW.DUXONE.COM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6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85104"/>
            <a:ext cx="5832647" cy="32880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Content Placeholder 6"/>
          <p:cNvSpPr>
            <a:spLocks noGrp="1"/>
          </p:cNvSpPr>
          <p:nvPr>
            <p:ph idx="1"/>
          </p:nvPr>
        </p:nvSpPr>
        <p:spPr>
          <a:xfrm>
            <a:off x="792088" y="2204864"/>
            <a:ext cx="8532440" cy="4536504"/>
          </a:xfrm>
        </p:spPr>
        <p:txBody>
          <a:bodyPr>
            <a:normAutofit/>
          </a:bodyPr>
          <a:lstStyle/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lvl="2">
              <a:tabLst>
                <a:tab pos="2238375" algn="l"/>
              </a:tabLst>
            </a:pPr>
            <a:endParaRPr lang="nl-BE" sz="1600" dirty="0"/>
          </a:p>
          <a:p>
            <a:pPr marL="177800" lvl="2" indent="0">
              <a:buNone/>
              <a:tabLst>
                <a:tab pos="2238375" algn="l"/>
              </a:tabLst>
            </a:pPr>
            <a:endParaRPr lang="en-GB" sz="1600" dirty="0"/>
          </a:p>
          <a:p>
            <a:pPr lvl="2">
              <a:tabLst>
                <a:tab pos="2238375" algn="l"/>
              </a:tabLst>
            </a:pPr>
            <a:r>
              <a:rPr lang="en-GB" sz="1600" dirty="0"/>
              <a:t> </a:t>
            </a:r>
            <a:r>
              <a:rPr lang="ru-RU" sz="1600" dirty="0"/>
              <a:t>После нанесение второго слоя</a:t>
            </a:r>
            <a:r>
              <a:rPr lang="en-GB" sz="1600" dirty="0"/>
              <a:t>: </a:t>
            </a:r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Подложка рекомендуемого цвета</a:t>
            </a:r>
            <a:r>
              <a:rPr lang="en-GB" sz="1600" dirty="0"/>
              <a:t>: </a:t>
            </a:r>
            <a:r>
              <a:rPr lang="ru-RU" sz="1600" dirty="0"/>
              <a:t>полностью укрыта</a:t>
            </a: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ru-RU" sz="1600" dirty="0">
                <a:sym typeface="Wingdings" panose="05000000000000000000" pitchFamily="2" charset="2"/>
              </a:rPr>
              <a:t>окраска закончена</a:t>
            </a:r>
            <a:endParaRPr lang="en-GB" sz="1600" dirty="0"/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Другие подложки все еще видны </a:t>
            </a: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ru-RU" sz="1600" dirty="0">
                <a:sym typeface="Wingdings" panose="05000000000000000000" pitchFamily="2" charset="2"/>
              </a:rPr>
              <a:t>требуется нанесение как минимум еще одного слоя</a:t>
            </a:r>
            <a:endParaRPr lang="en-GB" sz="1600" dirty="0">
              <a:sym typeface="Wingdings" panose="05000000000000000000" pitchFamily="2" charset="2"/>
            </a:endParaRPr>
          </a:p>
          <a:p>
            <a:pPr marL="542925" lvl="3" indent="0">
              <a:tabLst>
                <a:tab pos="1430338" algn="l"/>
              </a:tabLst>
            </a:pP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ru-RU" sz="1600" dirty="0">
                <a:sym typeface="Wingdings" panose="05000000000000000000" pitchFamily="2" charset="2"/>
              </a:rPr>
              <a:t>Вывод</a:t>
            </a:r>
            <a:r>
              <a:rPr lang="en-GB" sz="1600" dirty="0"/>
              <a:t>: </a:t>
            </a:r>
            <a:r>
              <a:rPr lang="ru-RU" sz="1600" dirty="0"/>
              <a:t>правильно подобранный цвет подложки обеспечивает экономию</a:t>
            </a:r>
            <a:r>
              <a:rPr lang="en-US" sz="1600" dirty="0"/>
              <a:t> </a:t>
            </a:r>
            <a:r>
              <a:rPr lang="ru-RU" sz="1600" dirty="0"/>
              <a:t>времени и лакокрасочных материалов.</a:t>
            </a:r>
            <a:endParaRPr lang="en-GB" sz="1600" dirty="0"/>
          </a:p>
          <a:p>
            <a:pPr lvl="2">
              <a:tabLst>
                <a:tab pos="2238375" algn="l"/>
              </a:tabLst>
            </a:pPr>
            <a:endParaRPr lang="en-GB" sz="1600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10512" y="-481396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0512" y="621128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Пример</a:t>
            </a:r>
            <a:r>
              <a:rPr lang="nl-BE" sz="2000" i="1" dirty="0">
                <a:solidFill>
                  <a:schemeClr val="accent1"/>
                </a:solidFill>
              </a:rPr>
              <a:t> 3: 2K </a:t>
            </a:r>
            <a:r>
              <a:rPr lang="ru-RU" sz="2000" i="1" dirty="0">
                <a:solidFill>
                  <a:schemeClr val="accent1"/>
                </a:solidFill>
              </a:rPr>
              <a:t>эмаль</a:t>
            </a:r>
            <a:r>
              <a:rPr lang="nl-BE" sz="2000" i="1" dirty="0">
                <a:solidFill>
                  <a:schemeClr val="accent1"/>
                </a:solidFill>
              </a:rPr>
              <a:t>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ru-RU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цвет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Brillant Yellow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69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938535"/>
          </a:xfrm>
        </p:spPr>
        <p:txBody>
          <a:bodyPr/>
          <a:lstStyle/>
          <a:p>
            <a:pPr algn="ctr"/>
            <a:r>
              <a:rPr lang="ru-RU" sz="5000" dirty="0"/>
              <a:t>Резюме</a:t>
            </a:r>
            <a:endParaRPr lang="en-US" sz="5000" dirty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1960" y="6376243"/>
            <a:ext cx="4407768" cy="365125"/>
          </a:xfrm>
        </p:spPr>
        <p:txBody>
          <a:bodyPr/>
          <a:lstStyle/>
          <a:p>
            <a:r>
              <a:rPr lang="nl-BE" dirty="0"/>
              <a:t>WWW.DUXONE.COM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0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-300880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Резюме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611560" y="1595933"/>
            <a:ext cx="8280920" cy="4785395"/>
          </a:xfrm>
        </p:spPr>
        <p:txBody>
          <a:bodyPr>
            <a:normAutofit/>
          </a:bodyPr>
          <a:lstStyle/>
          <a:p>
            <a:pPr lvl="2">
              <a:tabLst>
                <a:tab pos="2238375" algn="l"/>
              </a:tabLst>
            </a:pPr>
            <a:r>
              <a:rPr lang="en-GB" sz="1600" dirty="0"/>
              <a:t> Coverage Booster </a:t>
            </a:r>
            <a:r>
              <a:rPr lang="ru-RU" sz="1600" dirty="0"/>
              <a:t>представляет собой систему из трех грунтов, обеспечивающих идеальный цвет подложки для последующего нанесения базового покрытия или 2К эмали. Грунты-выравниватели могут использоваться как отдельно, так и смешиваться друг с другом для получения дополнительных оттенков.</a:t>
            </a:r>
            <a:endParaRPr lang="en-GB" sz="1600" dirty="0"/>
          </a:p>
          <a:p>
            <a:pPr marL="177800" lvl="2" indent="0">
              <a:buNone/>
              <a:tabLst>
                <a:tab pos="2238375" algn="l"/>
              </a:tabLst>
            </a:pPr>
            <a:endParaRPr lang="en-GB" sz="1600" dirty="0"/>
          </a:p>
          <a:p>
            <a:pPr lvl="2">
              <a:tabLst>
                <a:tab pos="2238375" algn="l"/>
              </a:tabLst>
            </a:pPr>
            <a:r>
              <a:rPr lang="en-GB" sz="1600" dirty="0"/>
              <a:t> </a:t>
            </a:r>
            <a:r>
              <a:rPr lang="ru-RU" sz="1600" dirty="0"/>
              <a:t>Выбор правильного оттенка не составляет труда, особенно принимая во внимание все преимущества, которые дает использование системы идеальных подложек.</a:t>
            </a:r>
            <a:endParaRPr lang="en-GB" sz="1600" dirty="0"/>
          </a:p>
          <a:p>
            <a:pPr lvl="2">
              <a:tabLst>
                <a:tab pos="2238375" algn="l"/>
              </a:tabLst>
            </a:pPr>
            <a:endParaRPr lang="en-GB" sz="1600" dirty="0"/>
          </a:p>
          <a:p>
            <a:pPr lvl="2">
              <a:tabLst>
                <a:tab pos="2238375" algn="l"/>
              </a:tabLst>
            </a:pPr>
            <a:r>
              <a:rPr lang="en-GB" sz="1600" dirty="0"/>
              <a:t> </a:t>
            </a:r>
            <a:r>
              <a:rPr lang="ru-RU" sz="1600" dirty="0"/>
              <a:t>Правильный оттенок подложки обеспечивает</a:t>
            </a:r>
            <a:r>
              <a:rPr lang="en-GB" sz="1600" dirty="0"/>
              <a:t>:</a:t>
            </a:r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Экономию лакокрасочных материалов при нанесении базовых покрытий и </a:t>
            </a:r>
            <a:r>
              <a:rPr lang="en-GB" sz="1600" dirty="0"/>
              <a:t>2K </a:t>
            </a:r>
            <a:r>
              <a:rPr lang="ru-RU" sz="1600" dirty="0"/>
              <a:t>эмалей</a:t>
            </a:r>
            <a:endParaRPr lang="en-GB" sz="1600" dirty="0"/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Легкое нанесение базового покрытия благодаря стандартным пропорциям смешивания</a:t>
            </a:r>
            <a:r>
              <a:rPr lang="en-GB" sz="1600" dirty="0"/>
              <a:t>(1:0.8), </a:t>
            </a:r>
            <a:r>
              <a:rPr lang="ru-RU" sz="1600" dirty="0"/>
              <a:t>обеспечивающим более низкую вязкость</a:t>
            </a:r>
            <a:endParaRPr lang="en-GB" sz="1600" dirty="0"/>
          </a:p>
          <a:p>
            <a:pPr marL="828675" lvl="3" indent="-285750">
              <a:buFontTx/>
              <a:buChar char="-"/>
              <a:tabLst>
                <a:tab pos="2238375" algn="l"/>
              </a:tabLst>
            </a:pPr>
            <a:r>
              <a:rPr lang="ru-RU" sz="1600" dirty="0"/>
              <a:t>Великолепный внешний вид готового покрытия из-за меньшей толщины пленки</a:t>
            </a:r>
            <a:endParaRPr lang="en-GB" sz="1600" dirty="0"/>
          </a:p>
          <a:p>
            <a:pPr marL="174625" lvl="1" indent="0"/>
            <a:endParaRPr lang="nl-BE" sz="1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3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938535"/>
          </a:xfrm>
        </p:spPr>
        <p:txBody>
          <a:bodyPr anchor="ctr"/>
          <a:lstStyle/>
          <a:p>
            <a:pPr algn="ctr"/>
            <a:r>
              <a:rPr lang="ru-RU" dirty="0"/>
              <a:t>СПАСИБО</a:t>
            </a:r>
            <a:r>
              <a:rPr lang="en-US" dirty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41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-300880"/>
            <a:ext cx="7200800" cy="1143000"/>
          </a:xfrm>
        </p:spPr>
        <p:txBody>
          <a:bodyPr>
            <a:normAutofit/>
          </a:bodyPr>
          <a:lstStyle/>
          <a:p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Описание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395536" y="1479923"/>
            <a:ext cx="8496944" cy="4037310"/>
          </a:xfrm>
        </p:spPr>
        <p:txBody>
          <a:bodyPr>
            <a:normAutofit/>
          </a:bodyPr>
          <a:lstStyle/>
          <a:p>
            <a:pPr lvl="2">
              <a:tabLst>
                <a:tab pos="2238375" algn="l"/>
              </a:tabLst>
            </a:pPr>
            <a:r>
              <a:rPr lang="ru-RU" sz="1600" dirty="0"/>
              <a:t>Концепция </a:t>
            </a:r>
            <a:r>
              <a:rPr lang="en-GB" sz="1600" dirty="0"/>
              <a:t>Coverage Booster </a:t>
            </a:r>
            <a:r>
              <a:rPr lang="ru-RU" sz="1600" dirty="0"/>
              <a:t>представляет собой систему из трех грунтов, обеспечивающих идеальный цвет подложки для последующего нанесения базового покрытия или 2К эмали. Грунты-выравниватели могут использоваться как отдельно, так и смешиваться друг с другом для получения нужных оттенков.</a:t>
            </a:r>
            <a:endParaRPr lang="en-GB" sz="1600" dirty="0"/>
          </a:p>
          <a:p>
            <a:pPr lvl="2">
              <a:spcBef>
                <a:spcPts val="1500"/>
              </a:spcBef>
              <a:tabLst>
                <a:tab pos="2238375" algn="l"/>
              </a:tabLst>
            </a:pPr>
            <a:r>
              <a:rPr lang="en-GB" sz="1600" dirty="0"/>
              <a:t> </a:t>
            </a:r>
            <a:r>
              <a:rPr lang="ru-RU" sz="1600" dirty="0"/>
              <a:t>Благодаря применению грунтовок </a:t>
            </a:r>
            <a:r>
              <a:rPr lang="en-GB" sz="1600" dirty="0"/>
              <a:t>Coverage Booster </a:t>
            </a:r>
            <a:r>
              <a:rPr lang="ru-RU" sz="1600" dirty="0"/>
              <a:t>необходимая </a:t>
            </a:r>
            <a:r>
              <a:rPr lang="ru-RU" sz="1600" dirty="0" err="1"/>
              <a:t>укрывистость</a:t>
            </a:r>
            <a:r>
              <a:rPr lang="ru-RU" sz="1600" dirty="0"/>
              <a:t> отделочных покрытий достигается за меньшее количество слоев, чем при окраске без использования этой концепции.</a:t>
            </a:r>
            <a:endParaRPr lang="en-GB" sz="1600" dirty="0">
              <a:sym typeface="Wingdings" panose="05000000000000000000" pitchFamily="2" charset="2"/>
            </a:endParaRPr>
          </a:p>
          <a:p>
            <a:pPr lvl="2">
              <a:spcBef>
                <a:spcPts val="1500"/>
              </a:spcBef>
              <a:tabLst>
                <a:tab pos="2238375" algn="l"/>
              </a:tabLst>
            </a:pP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ru-RU" sz="1600" dirty="0">
                <a:sym typeface="Wingdings" panose="05000000000000000000" pitchFamily="2" charset="2"/>
              </a:rPr>
              <a:t>Стандартные пропорции смешивания </a:t>
            </a:r>
            <a:r>
              <a:rPr lang="en-GB" sz="1600" dirty="0">
                <a:sym typeface="Wingdings" panose="05000000000000000000" pitchFamily="2" charset="2"/>
              </a:rPr>
              <a:t>(80% </a:t>
            </a:r>
            <a:r>
              <a:rPr lang="ru-RU" sz="1600" dirty="0">
                <a:sym typeface="Wingdings" panose="05000000000000000000" pitchFamily="2" charset="2"/>
              </a:rPr>
              <a:t>растворителя</a:t>
            </a:r>
            <a:r>
              <a:rPr lang="en-GB" sz="1600" dirty="0">
                <a:sym typeface="Wingdings" panose="05000000000000000000" pitchFamily="2" charset="2"/>
              </a:rPr>
              <a:t>)</a:t>
            </a:r>
            <a:endParaRPr lang="en-GB" sz="1600" dirty="0"/>
          </a:p>
          <a:p>
            <a:pPr lvl="2">
              <a:tabLst>
                <a:tab pos="2238375" algn="l"/>
              </a:tabLst>
            </a:pPr>
            <a:endParaRPr lang="en-GB" sz="1600" dirty="0"/>
          </a:p>
          <a:p>
            <a:pPr marL="271463" lvl="1" indent="-96838">
              <a:buFont typeface="Arial" panose="020B0604020202020204" pitchFamily="34" charset="0"/>
              <a:buChar char="•"/>
            </a:pPr>
            <a:endParaRPr lang="nl-BE" sz="1500" b="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2178" y="4149080"/>
            <a:ext cx="6304689" cy="1961037"/>
            <a:chOff x="1512789" y="4149080"/>
            <a:chExt cx="6304689" cy="19610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441" y="4149080"/>
              <a:ext cx="1961037" cy="19610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789" y="4149080"/>
              <a:ext cx="1961037" cy="19610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615" y="4149080"/>
              <a:ext cx="1961037" cy="1961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92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-301752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9" name="Oval 23"/>
          <p:cNvSpPr>
            <a:spLocks noChangeAspect="1" noChangeArrowheads="1"/>
          </p:cNvSpPr>
          <p:nvPr/>
        </p:nvSpPr>
        <p:spPr bwMode="auto">
          <a:xfrm>
            <a:off x="2692874" y="2183378"/>
            <a:ext cx="1219120" cy="1220876"/>
          </a:xfrm>
          <a:prstGeom prst="ellipse">
            <a:avLst/>
          </a:prstGeom>
          <a:solidFill>
            <a:srgbClr val="E1E1E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de-DE" sz="1600" dirty="0">
                <a:latin typeface="+mn-lt"/>
              </a:rPr>
              <a:t>DX64</a:t>
            </a:r>
          </a:p>
        </p:txBody>
      </p:sp>
      <p:sp>
        <p:nvSpPr>
          <p:cNvPr id="14" name="Oval 23"/>
          <p:cNvSpPr>
            <a:spLocks noChangeAspect="1" noChangeArrowheads="1"/>
          </p:cNvSpPr>
          <p:nvPr/>
        </p:nvSpPr>
        <p:spPr bwMode="auto">
          <a:xfrm>
            <a:off x="6741507" y="2183378"/>
            <a:ext cx="1219120" cy="122087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DX64B</a:t>
            </a:r>
          </a:p>
        </p:txBody>
      </p:sp>
      <p:sp>
        <p:nvSpPr>
          <p:cNvPr id="15" name="Oval 23"/>
          <p:cNvSpPr>
            <a:spLocks noChangeAspect="1" noChangeArrowheads="1"/>
          </p:cNvSpPr>
          <p:nvPr/>
        </p:nvSpPr>
        <p:spPr bwMode="auto">
          <a:xfrm>
            <a:off x="6732240" y="4130854"/>
            <a:ext cx="1219120" cy="122087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DX64B</a:t>
            </a:r>
          </a:p>
        </p:txBody>
      </p:sp>
      <p:sp>
        <p:nvSpPr>
          <p:cNvPr id="16" name="Oval 23"/>
          <p:cNvSpPr>
            <a:spLocks noChangeAspect="1" noChangeArrowheads="1"/>
          </p:cNvSpPr>
          <p:nvPr/>
        </p:nvSpPr>
        <p:spPr bwMode="auto">
          <a:xfrm>
            <a:off x="4042419" y="4130854"/>
            <a:ext cx="1219120" cy="1220876"/>
          </a:xfrm>
          <a:prstGeom prst="ellipse">
            <a:avLst/>
          </a:prstGeom>
          <a:solidFill>
            <a:srgbClr val="9F9F9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de-DE" sz="1600" dirty="0">
                <a:latin typeface="+mn-lt"/>
              </a:rPr>
              <a:t>DX64G</a:t>
            </a:r>
          </a:p>
        </p:txBody>
      </p:sp>
      <p:sp>
        <p:nvSpPr>
          <p:cNvPr id="17" name="Oval 23"/>
          <p:cNvSpPr>
            <a:spLocks noChangeAspect="1" noChangeArrowheads="1"/>
          </p:cNvSpPr>
          <p:nvPr/>
        </p:nvSpPr>
        <p:spPr bwMode="auto">
          <a:xfrm>
            <a:off x="1343329" y="4130854"/>
            <a:ext cx="1219120" cy="122087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de-DE" sz="1600" dirty="0">
                <a:latin typeface="+mn-lt"/>
              </a:rPr>
              <a:t>DX64W</a:t>
            </a:r>
          </a:p>
        </p:txBody>
      </p:sp>
      <p:sp>
        <p:nvSpPr>
          <p:cNvPr id="18" name="Oval 23"/>
          <p:cNvSpPr>
            <a:spLocks noChangeAspect="1" noChangeArrowheads="1"/>
          </p:cNvSpPr>
          <p:nvPr/>
        </p:nvSpPr>
        <p:spPr bwMode="auto">
          <a:xfrm>
            <a:off x="2699792" y="4130854"/>
            <a:ext cx="1219120" cy="1220876"/>
          </a:xfrm>
          <a:prstGeom prst="ellipse">
            <a:avLst/>
          </a:prstGeom>
          <a:solidFill>
            <a:srgbClr val="E1E1E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de-DE" sz="1600" dirty="0">
                <a:latin typeface="+mn-lt"/>
              </a:rPr>
              <a:t>DX64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699792" y="4130854"/>
            <a:ext cx="1212202" cy="12208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99792" y="4130854"/>
            <a:ext cx="1212202" cy="12208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06048" y="3404254"/>
            <a:ext cx="2893682" cy="579324"/>
          </a:xfrm>
          <a:ln w="3175">
            <a:noFill/>
          </a:ln>
        </p:spPr>
        <p:txBody>
          <a:bodyPr>
            <a:noAutofit/>
          </a:bodyPr>
          <a:lstStyle/>
          <a:p>
            <a:pPr marL="0" lvl="1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Новая концепция </a:t>
            </a:r>
            <a:r>
              <a:rPr lang="en-US" dirty="0"/>
              <a:t>Coverage Booster</a:t>
            </a:r>
            <a:r>
              <a:rPr lang="en-GB" dirty="0"/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41" y="1848475"/>
            <a:ext cx="2375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742950">
              <a:spcBef>
                <a:spcPct val="20000"/>
              </a:spcBef>
            </a:pP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Как было раньше</a:t>
            </a:r>
            <a:r>
              <a:rPr lang="en-GB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Описание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3"/>
          <p:cNvSpPr>
            <a:spLocks noChangeAspect="1" noChangeArrowheads="1"/>
          </p:cNvSpPr>
          <p:nvPr/>
        </p:nvSpPr>
        <p:spPr bwMode="auto">
          <a:xfrm>
            <a:off x="5391964" y="2204864"/>
            <a:ext cx="1219120" cy="1220876"/>
          </a:xfrm>
          <a:prstGeom prst="ellipse">
            <a:avLst/>
          </a:prstGeom>
          <a:solidFill>
            <a:srgbClr val="646464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de-DE" sz="1600" dirty="0">
                <a:latin typeface="+mn-lt"/>
              </a:rPr>
              <a:t>DX64G</a:t>
            </a:r>
          </a:p>
          <a:p>
            <a:pPr algn="ctr">
              <a:defRPr/>
            </a:pPr>
            <a:r>
              <a:rPr lang="de-DE" sz="1600" dirty="0">
                <a:latin typeface="+mn-lt"/>
              </a:rPr>
              <a:t> + DX64B</a:t>
            </a:r>
          </a:p>
        </p:txBody>
      </p: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2692874" y="2204864"/>
            <a:ext cx="1219120" cy="1220876"/>
          </a:xfrm>
          <a:prstGeom prst="ellipse">
            <a:avLst/>
          </a:prstGeom>
          <a:solidFill>
            <a:srgbClr val="E1E1E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de-DE" sz="1600" dirty="0">
                <a:latin typeface="+mn-lt"/>
              </a:rPr>
              <a:t>DX64W</a:t>
            </a:r>
          </a:p>
          <a:p>
            <a:pPr algn="ctr">
              <a:defRPr/>
            </a:pPr>
            <a:r>
              <a:rPr lang="de-DE" sz="1600" dirty="0"/>
              <a:t>+ DX64G</a:t>
            </a:r>
          </a:p>
        </p:txBody>
      </p:sp>
      <p:sp>
        <p:nvSpPr>
          <p:cNvPr id="25" name="Oval 23"/>
          <p:cNvSpPr>
            <a:spLocks noChangeAspect="1" noChangeArrowheads="1"/>
          </p:cNvSpPr>
          <p:nvPr/>
        </p:nvSpPr>
        <p:spPr bwMode="auto">
          <a:xfrm>
            <a:off x="1343329" y="2208124"/>
            <a:ext cx="1219120" cy="122087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de-DE" sz="1600" dirty="0">
                <a:latin typeface="+mn-lt"/>
              </a:rPr>
              <a:t>DX64W</a:t>
            </a:r>
          </a:p>
        </p:txBody>
      </p:sp>
      <p:sp>
        <p:nvSpPr>
          <p:cNvPr id="26" name="Oval 23"/>
          <p:cNvSpPr>
            <a:spLocks noChangeAspect="1" noChangeArrowheads="1"/>
          </p:cNvSpPr>
          <p:nvPr/>
        </p:nvSpPr>
        <p:spPr bwMode="auto">
          <a:xfrm>
            <a:off x="4042419" y="2208124"/>
            <a:ext cx="1219120" cy="1220876"/>
          </a:xfrm>
          <a:prstGeom prst="ellipse">
            <a:avLst/>
          </a:prstGeom>
          <a:solidFill>
            <a:srgbClr val="9F9F9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de-DE" sz="1600" dirty="0">
                <a:latin typeface="+mn-lt"/>
              </a:rPr>
              <a:t>DX64G</a:t>
            </a:r>
          </a:p>
        </p:txBody>
      </p:sp>
      <p:sp>
        <p:nvSpPr>
          <p:cNvPr id="27" name="Oval 23"/>
          <p:cNvSpPr>
            <a:spLocks noChangeAspect="1" noChangeArrowheads="1"/>
          </p:cNvSpPr>
          <p:nvPr/>
        </p:nvSpPr>
        <p:spPr bwMode="auto">
          <a:xfrm>
            <a:off x="6741507" y="2208124"/>
            <a:ext cx="1219120" cy="122087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DX64B</a:t>
            </a:r>
          </a:p>
        </p:txBody>
      </p:sp>
      <p:sp>
        <p:nvSpPr>
          <p:cNvPr id="31" name="Left-Right Arrow 30"/>
          <p:cNvSpPr/>
          <p:nvPr/>
        </p:nvSpPr>
        <p:spPr>
          <a:xfrm>
            <a:off x="2448567" y="4287898"/>
            <a:ext cx="1700174" cy="440808"/>
          </a:xfrm>
          <a:prstGeom prst="leftRightArrow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4000">
                <a:schemeClr val="bg1">
                  <a:lumMod val="85000"/>
                </a:schemeClr>
              </a:gs>
              <a:gs pos="47000">
                <a:schemeClr val="tx1">
                  <a:lumMod val="65000"/>
                  <a:lumOff val="35000"/>
                </a:schemeClr>
              </a:gs>
              <a:gs pos="72000">
                <a:schemeClr val="bg1">
                  <a:lumMod val="50000"/>
                </a:schemeClr>
              </a:gs>
            </a:gsLst>
            <a:lin ang="0" scaled="1"/>
          </a:gradFill>
          <a:ln w="15875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eft-Right Arrow 31"/>
          <p:cNvSpPr/>
          <p:nvPr/>
        </p:nvSpPr>
        <p:spPr>
          <a:xfrm>
            <a:off x="5261539" y="4288628"/>
            <a:ext cx="1700174" cy="440808"/>
          </a:xfrm>
          <a:prstGeom prst="leftRightArrow">
            <a:avLst/>
          </a:prstGeom>
          <a:gradFill flip="none" rotWithShape="1">
            <a:gsLst>
              <a:gs pos="16000">
                <a:schemeClr val="tx1"/>
              </a:gs>
              <a:gs pos="45000">
                <a:schemeClr val="tx1">
                  <a:lumMod val="65000"/>
                  <a:lumOff val="35000"/>
                </a:schemeClr>
              </a:gs>
              <a:gs pos="71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  <a:ln w="15875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611560" y="-301752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Описание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73" y="3861048"/>
            <a:ext cx="1112798" cy="111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69" y="3861048"/>
            <a:ext cx="1112798" cy="1112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41" y="3861048"/>
            <a:ext cx="1112798" cy="11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611560" y="-301752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Комментарии к формулам в программе поиска цвета </a:t>
            </a:r>
            <a:r>
              <a:rPr lang="en-US" sz="2000" i="1" dirty="0">
                <a:solidFill>
                  <a:schemeClr val="accent1"/>
                </a:solidFill>
              </a:rPr>
              <a:t>Duxone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41" y="4293095"/>
            <a:ext cx="1961037" cy="19610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89" y="4293096"/>
            <a:ext cx="1961037" cy="19610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15" y="4293096"/>
            <a:ext cx="1961037" cy="196103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9142"/>
              </p:ext>
            </p:extLst>
          </p:nvPr>
        </p:nvGraphicFramePr>
        <p:xfrm>
          <a:off x="1285276" y="1473558"/>
          <a:ext cx="7086600" cy="261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860"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Белый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Используйте белый грунт-выравниватель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DX64W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 algn="l"/>
                      <a:r>
                        <a:rPr lang="ru-RU" b="0" dirty="0"/>
                        <a:t>Светло-серый</a:t>
                      </a:r>
                      <a:endParaRPr lang="en-GB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Пропорции смешивания </a:t>
                      </a:r>
                      <a:r>
                        <a:rPr lang="en-GB" b="0" dirty="0"/>
                        <a:t>72.5 </a:t>
                      </a:r>
                      <a:r>
                        <a:rPr lang="ru-RU" b="0" dirty="0"/>
                        <a:t>% </a:t>
                      </a:r>
                      <a:r>
                        <a:rPr lang="en-GB" b="0" dirty="0"/>
                        <a:t>DX64W + 27.5 </a:t>
                      </a:r>
                      <a:r>
                        <a:rPr lang="ru-RU" b="0" dirty="0"/>
                        <a:t>%</a:t>
                      </a:r>
                      <a:r>
                        <a:rPr lang="en-GB" b="0" dirty="0"/>
                        <a:t> DX64G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 algn="l"/>
                      <a:r>
                        <a:rPr lang="ru-RU" b="0" dirty="0"/>
                        <a:t>Серый</a:t>
                      </a:r>
                      <a:endParaRPr lang="en-GB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Используйте серый грунт-выравниватель </a:t>
                      </a:r>
                      <a:r>
                        <a:rPr lang="en-GB" b="0" dirty="0"/>
                        <a:t>DX64G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Темно-серый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Пропорции смешивания </a:t>
                      </a:r>
                      <a:r>
                        <a:rPr lang="en-GB" b="0" baseline="0" dirty="0">
                          <a:solidFill>
                            <a:schemeClr val="bg1"/>
                          </a:solidFill>
                        </a:rPr>
                        <a:t>60 </a:t>
                      </a:r>
                      <a:r>
                        <a:rPr lang="ru-RU" b="0" baseline="0" dirty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GB" b="0" baseline="0" dirty="0">
                          <a:solidFill>
                            <a:schemeClr val="bg1"/>
                          </a:solidFill>
                        </a:rPr>
                        <a:t> DX64G + 40 </a:t>
                      </a:r>
                      <a:r>
                        <a:rPr lang="ru-RU" b="0" baseline="0" dirty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GB" b="0" baseline="0" dirty="0">
                          <a:solidFill>
                            <a:schemeClr val="bg1"/>
                          </a:solidFill>
                        </a:rPr>
                        <a:t> DX64B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Черный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Используйте черный грунт-выравниватель 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DX64B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17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938535"/>
          </a:xfrm>
        </p:spPr>
        <p:txBody>
          <a:bodyPr/>
          <a:lstStyle/>
          <a:p>
            <a:pPr algn="ctr"/>
            <a:r>
              <a:rPr lang="ru-RU" sz="5000" dirty="0"/>
              <a:t>Пример</a:t>
            </a:r>
            <a:r>
              <a:rPr lang="nl-BE" sz="5000" dirty="0"/>
              <a:t> 1</a:t>
            </a:r>
            <a:br>
              <a:rPr lang="nl-BE" sz="5000" dirty="0"/>
            </a:br>
            <a:r>
              <a:rPr lang="ru-RU" sz="5000" dirty="0"/>
              <a:t>Базовое покрытие</a:t>
            </a:r>
            <a:endParaRPr lang="en-US" sz="5000" dirty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1960" y="6376243"/>
            <a:ext cx="4407768" cy="365125"/>
          </a:xfrm>
        </p:spPr>
        <p:txBody>
          <a:bodyPr/>
          <a:lstStyle/>
          <a:p>
            <a:r>
              <a:rPr lang="nl-BE" dirty="0"/>
              <a:t>WWW.DUXONE.COM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7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3" y="2137304"/>
            <a:ext cx="7541401" cy="38839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611560" y="-300880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Пример</a:t>
            </a:r>
            <a:r>
              <a:rPr lang="nl-BE" sz="2000" i="1" dirty="0">
                <a:solidFill>
                  <a:schemeClr val="accent1"/>
                </a:solidFill>
              </a:rPr>
              <a:t> 1: </a:t>
            </a:r>
            <a:r>
              <a:rPr lang="ru-RU" sz="2000" i="1" dirty="0">
                <a:solidFill>
                  <a:schemeClr val="accent1"/>
                </a:solidFill>
              </a:rPr>
              <a:t>Базовое покрытие</a:t>
            </a:r>
            <a:r>
              <a:rPr lang="nl-BE" sz="2000" i="1" dirty="0">
                <a:solidFill>
                  <a:schemeClr val="accent1"/>
                </a:solidFill>
              </a:rPr>
              <a:t>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 Morrocan Blue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3" cy="4536504"/>
          </a:xfrm>
        </p:spPr>
        <p:txBody>
          <a:bodyPr>
            <a:normAutofit/>
          </a:bodyPr>
          <a:lstStyle/>
          <a:p>
            <a:pPr lvl="2">
              <a:tabLst>
                <a:tab pos="2238375" algn="l"/>
              </a:tabLst>
            </a:pPr>
            <a:r>
              <a:rPr lang="en-GB" sz="1600" dirty="0"/>
              <a:t> </a:t>
            </a:r>
            <a:r>
              <a:rPr lang="ru-RU" sz="1600" dirty="0"/>
              <a:t>В комментарии к формуле указано, в какой пропорции необходимо использовать грунты-выравниватели для нанесения данного цвета</a:t>
            </a:r>
            <a:r>
              <a:rPr lang="en-GB" sz="1600" dirty="0"/>
              <a:t>: 60</a:t>
            </a:r>
            <a:r>
              <a:rPr lang="ru-RU" sz="1600" dirty="0"/>
              <a:t>% </a:t>
            </a:r>
            <a:r>
              <a:rPr lang="en-GB" sz="1600" dirty="0"/>
              <a:t>DX64G + 40</a:t>
            </a:r>
            <a:r>
              <a:rPr lang="ru-RU" sz="1600" dirty="0"/>
              <a:t>% </a:t>
            </a:r>
            <a:r>
              <a:rPr lang="en-GB" sz="1600" dirty="0"/>
              <a:t>DX64B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68344" y="1844824"/>
            <a:ext cx="0" cy="122413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28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048672" cy="4536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11560" y="-300880"/>
            <a:ext cx="7200800" cy="1143000"/>
          </a:xfrm>
        </p:spPr>
        <p:txBody>
          <a:bodyPr>
            <a:normAutofit/>
          </a:bodyPr>
          <a:lstStyle/>
          <a:p>
            <a:r>
              <a:rPr lang="ru-RU" sz="2600" dirty="0"/>
              <a:t>Концепция </a:t>
            </a:r>
            <a:r>
              <a:rPr lang="nl-BE" sz="2600" dirty="0"/>
              <a:t>Coverage Booster</a:t>
            </a:r>
            <a:endParaRPr lang="en-US" sz="260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0655" y="909266"/>
            <a:ext cx="8415842" cy="503510"/>
          </a:xfrm>
        </p:spPr>
        <p:txBody>
          <a:bodyPr>
            <a:normAutofit/>
          </a:bodyPr>
          <a:lstStyle/>
          <a:p>
            <a:pPr marL="342900" lvl="3" indent="-342900"/>
            <a:r>
              <a:rPr lang="ru-RU" sz="2000" i="1" dirty="0">
                <a:solidFill>
                  <a:schemeClr val="accent1"/>
                </a:solidFill>
              </a:rPr>
              <a:t>Пример</a:t>
            </a:r>
            <a:r>
              <a:rPr lang="nl-BE" sz="2000" i="1" dirty="0">
                <a:solidFill>
                  <a:schemeClr val="accent1"/>
                </a:solidFill>
              </a:rPr>
              <a:t> 1: </a:t>
            </a:r>
            <a:r>
              <a:rPr lang="ru-RU" sz="2000" i="1" dirty="0">
                <a:solidFill>
                  <a:schemeClr val="accent1"/>
                </a:solidFill>
              </a:rPr>
              <a:t>Базовое покрытие</a:t>
            </a:r>
            <a:r>
              <a:rPr lang="nl-BE" sz="2000" i="1" dirty="0">
                <a:solidFill>
                  <a:schemeClr val="accent1"/>
                </a:solidFill>
              </a:rPr>
              <a:t> </a:t>
            </a:r>
            <a:r>
              <a:rPr lang="nl-BE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 Toyota KA4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30689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Рекомендуемый цвет подложки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DX64G + 40 DX64B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3828" y="4767535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Тонированная подложка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DX64W + 10%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синего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5249" y="30689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Неправильный цвет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DX64G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092" y="476753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Неправильный цвет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Светло-бежевый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483768" y="3530625"/>
            <a:ext cx="0" cy="186407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89365" y="3530624"/>
            <a:ext cx="0" cy="186407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067210" y="4552083"/>
            <a:ext cx="734" cy="179734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516216" y="4584025"/>
            <a:ext cx="734" cy="179734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738828"/>
      </p:ext>
    </p:extLst>
  </p:cSld>
  <p:clrMapOvr>
    <a:masterClrMapping/>
  </p:clrMapOvr>
</p:sld>
</file>

<file path=ppt/theme/theme1.xml><?xml version="1.0" encoding="utf-8"?>
<a:theme xmlns:a="http://schemas.openxmlformats.org/drawingml/2006/main" name="20140423_Duxone_Powerpoint (6)">
  <a:themeElements>
    <a:clrScheme name="Duxone">
      <a:dk1>
        <a:sysClr val="windowText" lastClr="000000"/>
      </a:dk1>
      <a:lt1>
        <a:sysClr val="window" lastClr="FFFFFF"/>
      </a:lt1>
      <a:dk2>
        <a:srgbClr val="213C71"/>
      </a:dk2>
      <a:lt2>
        <a:srgbClr val="EEECE1"/>
      </a:lt2>
      <a:accent1>
        <a:srgbClr val="6A95CA"/>
      </a:accent1>
      <a:accent2>
        <a:srgbClr val="C7CDD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B1115BB52DC479C3F5515BFADD363" ma:contentTypeVersion="3" ma:contentTypeDescription="Create a new document." ma:contentTypeScope="" ma:versionID="7547b5c47224d5202ac177a11fe1e3d6">
  <xsd:schema xmlns:xsd="http://www.w3.org/2001/XMLSchema" xmlns:xs="http://www.w3.org/2001/XMLSchema" xmlns:p="http://schemas.microsoft.com/office/2006/metadata/properties" xmlns:ns2="3e12a1e9-8ebe-429d-bb7e-cdf8f836bdb8" xmlns:ns3="aa45289c-e7a4-4bb8-b273-8710672d93b7" targetNamespace="http://schemas.microsoft.com/office/2006/metadata/properties" ma:root="true" ma:fieldsID="775eb1600aafb3768343d89eb97123bd" ns2:_="" ns3:_="">
    <xsd:import namespace="3e12a1e9-8ebe-429d-bb7e-cdf8f836bdb8"/>
    <xsd:import namespace="aa45289c-e7a4-4bb8-b273-8710672d93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Check_x0020_i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2a1e9-8ebe-429d-bb7e-cdf8f836bd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5289c-e7a4-4bb8-b273-8710672d93b7" elementFormDefault="qualified">
    <xsd:import namespace="http://schemas.microsoft.com/office/2006/documentManagement/types"/>
    <xsd:import namespace="http://schemas.microsoft.com/office/infopath/2007/PartnerControls"/>
    <xsd:element name="Check_x0020_in" ma:index="10" nillable="true" ma:displayName="Check in" ma:default="1" ma:internalName="Check_x0020_in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ck_x0020_in xmlns="aa45289c-e7a4-4bb8-b273-8710672d93b7">true</Check_x0020_in>
  </documentManagement>
</p:properties>
</file>

<file path=customXml/itemProps1.xml><?xml version="1.0" encoding="utf-8"?>
<ds:datastoreItem xmlns:ds="http://schemas.openxmlformats.org/officeDocument/2006/customXml" ds:itemID="{2D0D5668-0C5F-4152-9E6D-B4B92ABB0B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A22AC3-BD71-49BC-80A4-9A2F08D12A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12a1e9-8ebe-429d-bb7e-cdf8f836bdb8"/>
    <ds:schemaRef ds:uri="aa45289c-e7a4-4bb8-b273-8710672d9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6CD1C4-3BC4-4F13-ADD9-A9736D2AD5B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a45289c-e7a4-4bb8-b273-8710672d93b7"/>
    <ds:schemaRef ds:uri="3e12a1e9-8ebe-429d-bb7e-cdf8f836bd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20140423_Duxone_Powerpoint (6)</Template>
  <TotalTime>4288</TotalTime>
  <Words>713</Words>
  <Application>Microsoft Office PowerPoint</Application>
  <PresentationFormat>On-screen Show (4:3)</PresentationFormat>
  <Paragraphs>192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Wingdings</vt:lpstr>
      <vt:lpstr>20140423_Duxone_Powerpoint (6)</vt:lpstr>
      <vt:lpstr>КОНЦЕПЦИЯ  COVERAGE BOOSTER</vt:lpstr>
      <vt:lpstr>Описание</vt:lpstr>
      <vt:lpstr>Coverage Booster</vt:lpstr>
      <vt:lpstr>Концепция Coverage Booster</vt:lpstr>
      <vt:lpstr>Концепция Coverage Booster</vt:lpstr>
      <vt:lpstr>Концепция Coverage Booster</vt:lpstr>
      <vt:lpstr>Пример 1 Базовое покрытие</vt:lpstr>
      <vt:lpstr>Концепция Coverage Booster</vt:lpstr>
      <vt:lpstr>Концепция Coverage Booster</vt:lpstr>
      <vt:lpstr>Концепция Coverage Booster</vt:lpstr>
      <vt:lpstr>Концепция Coverage Booster</vt:lpstr>
      <vt:lpstr>Пример 2 Базовое покрытие</vt:lpstr>
      <vt:lpstr>Концепция Coverage Booster</vt:lpstr>
      <vt:lpstr>Концепция Coverage Booster</vt:lpstr>
      <vt:lpstr>Концепция Coverage Booster</vt:lpstr>
      <vt:lpstr>Концепция Coverage Booster</vt:lpstr>
      <vt:lpstr>Пример 3 2K эмаль</vt:lpstr>
      <vt:lpstr>Концепция Coverage Booster</vt:lpstr>
      <vt:lpstr>Концепция Coverage Booster</vt:lpstr>
      <vt:lpstr>Концепция Coverage Booster</vt:lpstr>
      <vt:lpstr>Резюме</vt:lpstr>
      <vt:lpstr>Концепция Coverage Booster</vt:lpstr>
      <vt:lpstr>СПАСИБО!</vt:lpstr>
    </vt:vector>
  </TitlesOfParts>
  <Company>DuPont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CRAB, OLIVIER O</dc:creator>
  <cp:lastModifiedBy>Anna Martynova</cp:lastModifiedBy>
  <cp:revision>212</cp:revision>
  <dcterms:created xsi:type="dcterms:W3CDTF">2014-08-01T07:09:24Z</dcterms:created>
  <dcterms:modified xsi:type="dcterms:W3CDTF">2017-10-10T12:23:02Z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0x010100A67B1115BB52DC479C3F5515BFADD363</vt:lpwstr>
  </property>
</Properties>
</file>